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BA5FB-A5F1-47C6-A579-5E7149CAB4F2}" type="datetimeFigureOut">
              <a:rPr lang="fr-FR" smtClean="0"/>
              <a:t>18/10/2011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D4BE3-0F9F-4E12-95F3-F874EAC489FF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D4BE3-0F9F-4E12-95F3-F874EAC489FF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18/10/2011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95536" y="548680"/>
            <a:ext cx="3384376" cy="1080120"/>
          </a:xfrm>
          <a:prstGeom prst="rect">
            <a:avLst/>
          </a:prstGeom>
          <a:solidFill>
            <a:srgbClr val="FFFFFF"/>
          </a:solidFill>
          <a:ln w="6350">
            <a:solidFill>
              <a:srgbClr val="938953"/>
            </a:solidFill>
            <a:miter lim="800000"/>
            <a:headEnd/>
            <a:tailEnd/>
          </a:ln>
        </p:spPr>
        <p:txBody>
          <a:bodyPr vert="horz" wrap="square" lIns="94615" tIns="48895" rIns="94615" bIns="48895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Exemple de dimensionnement :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Coupe du seuil de </a:t>
            </a:r>
            <a:r>
              <a:rPr kumimoji="0" lang="fr-FR" sz="1000" b="0" i="0" u="none" strike="noStrike" cap="none" normalizeH="0" baseline="0" dirty="0" err="1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Mesgoul</a:t>
            </a: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au niveau du lit mineur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Longueur : 158 m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Hauteur : 3,6 m (depuis l’ancrage)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Hauteur du déversoir : 1,8 m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Largeur : 9,1 m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7884368" y="1354416"/>
            <a:ext cx="570772" cy="292023"/>
          </a:xfrm>
          <a:prstGeom prst="rect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27" name="Rectangle 31"/>
          <p:cNvSpPr>
            <a:spLocks noChangeArrowheads="1"/>
          </p:cNvSpPr>
          <p:nvPr/>
        </p:nvSpPr>
        <p:spPr bwMode="auto">
          <a:xfrm>
            <a:off x="7884368" y="994376"/>
            <a:ext cx="570772" cy="292023"/>
          </a:xfrm>
          <a:prstGeom prst="rect">
            <a:avLst/>
          </a:prstGeom>
          <a:blipFill dpi="0" rotWithShape="0">
            <a:blip r:embed="rId4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28" name="Rectangle 32"/>
          <p:cNvSpPr>
            <a:spLocks noChangeArrowheads="1"/>
          </p:cNvSpPr>
          <p:nvPr/>
        </p:nvSpPr>
        <p:spPr bwMode="auto">
          <a:xfrm>
            <a:off x="7884368" y="634336"/>
            <a:ext cx="570772" cy="292023"/>
          </a:xfrm>
          <a:prstGeom prst="rect">
            <a:avLst/>
          </a:prstGeom>
          <a:blipFill dpi="0" rotWithShape="0">
            <a:blip r:embed="rId5" cstate="print"/>
            <a:srcRect/>
            <a:tile tx="0" ty="0" sx="100000" sy="100000" flip="none" algn="tl"/>
          </a:blipFill>
          <a:ln w="9525">
            <a:noFill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120" name="Group 24"/>
          <p:cNvGrpSpPr>
            <a:grpSpLocks/>
          </p:cNvGrpSpPr>
          <p:nvPr/>
        </p:nvGrpSpPr>
        <p:grpSpPr bwMode="auto">
          <a:xfrm>
            <a:off x="2760045" y="4631535"/>
            <a:ext cx="4123716" cy="1101722"/>
            <a:chOff x="2154" y="88"/>
            <a:chExt cx="4658" cy="1245"/>
          </a:xfrm>
        </p:grpSpPr>
        <p:sp>
          <p:nvSpPr>
            <p:cNvPr id="4126" name="AutoShape 30"/>
            <p:cNvSpPr>
              <a:spLocks noChangeShapeType="1"/>
            </p:cNvSpPr>
            <p:nvPr/>
          </p:nvSpPr>
          <p:spPr bwMode="auto">
            <a:xfrm>
              <a:off x="2196" y="745"/>
              <a:ext cx="4616" cy="2"/>
            </a:xfrm>
            <a:prstGeom prst="straightConnector1">
              <a:avLst/>
            </a:prstGeom>
            <a:noFill/>
            <a:ln w="12600">
              <a:solidFill>
                <a:srgbClr val="938953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4125" name="AutoShape 29"/>
            <p:cNvSpPr>
              <a:spLocks noChangeShapeType="1"/>
            </p:cNvSpPr>
            <p:nvPr/>
          </p:nvSpPr>
          <p:spPr bwMode="auto">
            <a:xfrm>
              <a:off x="2195" y="530"/>
              <a:ext cx="1437" cy="2"/>
            </a:xfrm>
            <a:prstGeom prst="straightConnector1">
              <a:avLst/>
            </a:prstGeom>
            <a:noFill/>
            <a:ln w="12600">
              <a:solidFill>
                <a:srgbClr val="938953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4124" name="AutoShape 28"/>
            <p:cNvSpPr>
              <a:spLocks noChangeShapeType="1"/>
            </p:cNvSpPr>
            <p:nvPr/>
          </p:nvSpPr>
          <p:spPr bwMode="auto">
            <a:xfrm>
              <a:off x="3634" y="530"/>
              <a:ext cx="3178" cy="2"/>
            </a:xfrm>
            <a:prstGeom prst="straightConnector1">
              <a:avLst/>
            </a:prstGeom>
            <a:noFill/>
            <a:ln w="12600">
              <a:solidFill>
                <a:srgbClr val="938953"/>
              </a:solidFill>
              <a:miter lim="800000"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000"/>
            </a:p>
          </p:txBody>
        </p:sp>
        <p:sp>
          <p:nvSpPr>
            <p:cNvPr id="4123" name="Text Box 27"/>
            <p:cNvSpPr txBox="1">
              <a:spLocks noChangeArrowheads="1"/>
            </p:cNvSpPr>
            <p:nvPr/>
          </p:nvSpPr>
          <p:spPr bwMode="auto">
            <a:xfrm>
              <a:off x="3230" y="931"/>
              <a:ext cx="2706" cy="4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rgbClr val="4A442A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Evacuateur de crue </a:t>
              </a:r>
              <a:endPara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2" name="Text Box 26"/>
            <p:cNvSpPr txBox="1">
              <a:spLocks noChangeArrowheads="1"/>
            </p:cNvSpPr>
            <p:nvPr/>
          </p:nvSpPr>
          <p:spPr bwMode="auto">
            <a:xfrm>
              <a:off x="3743" y="88"/>
              <a:ext cx="2706" cy="4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rgbClr val="4A442A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Bassin de dissipation</a:t>
              </a:r>
              <a:endPara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1" name="Text Box 25"/>
            <p:cNvSpPr txBox="1">
              <a:spLocks noChangeArrowheads="1"/>
            </p:cNvSpPr>
            <p:nvPr/>
          </p:nvSpPr>
          <p:spPr bwMode="auto">
            <a:xfrm>
              <a:off x="2154" y="88"/>
              <a:ext cx="1311" cy="402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smtClean="0">
                  <a:ln>
                    <a:noFill/>
                  </a:ln>
                  <a:solidFill>
                    <a:srgbClr val="4A442A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Déversoir</a:t>
              </a:r>
              <a:endPara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2051720" y="5373216"/>
            <a:ext cx="792087" cy="4320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Tranchée d’ancrage</a:t>
            </a: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804377" y="3832896"/>
            <a:ext cx="1247734" cy="1223399"/>
          </a:xfrm>
          <a:prstGeom prst="rect">
            <a:avLst/>
          </a:prstGeom>
          <a:gradFill rotWithShape="0">
            <a:gsLst>
              <a:gs pos="0">
                <a:srgbClr val="FEFEFE"/>
              </a:gs>
              <a:gs pos="100000">
                <a:srgbClr val="938953">
                  <a:alpha val="56000"/>
                </a:srgbClr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15" name="Rectangle 19"/>
          <p:cNvSpPr>
            <a:spLocks noChangeArrowheads="1"/>
          </p:cNvSpPr>
          <p:nvPr/>
        </p:nvSpPr>
        <p:spPr bwMode="auto">
          <a:xfrm>
            <a:off x="804377" y="2570051"/>
            <a:ext cx="1247734" cy="1517634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>
            <a:outerShdw dist="25631" dir="3633274" algn="ctr" rotWithShape="0">
              <a:srgbClr val="205867"/>
            </a:outerShdw>
          </a:effec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grpSp>
        <p:nvGrpSpPr>
          <p:cNvPr id="4106" name="Group 10"/>
          <p:cNvGrpSpPr>
            <a:grpSpLocks/>
          </p:cNvGrpSpPr>
          <p:nvPr/>
        </p:nvGrpSpPr>
        <p:grpSpPr bwMode="auto">
          <a:xfrm>
            <a:off x="2049900" y="2627196"/>
            <a:ext cx="6676703" cy="2670238"/>
            <a:chOff x="1353" y="103"/>
            <a:chExt cx="7543" cy="3016"/>
          </a:xfrm>
        </p:grpSpPr>
        <p:grpSp>
          <p:nvGrpSpPr>
            <p:cNvPr id="4110" name="Group 14"/>
            <p:cNvGrpSpPr>
              <a:grpSpLocks/>
            </p:cNvGrpSpPr>
            <p:nvPr/>
          </p:nvGrpSpPr>
          <p:grpSpPr bwMode="auto">
            <a:xfrm>
              <a:off x="1353" y="103"/>
              <a:ext cx="2277" cy="3016"/>
              <a:chOff x="1353" y="103"/>
              <a:chExt cx="2277" cy="3016"/>
            </a:xfrm>
          </p:grpSpPr>
          <p:sp>
            <p:nvSpPr>
              <p:cNvPr id="4114" name="Rectangle 18"/>
              <p:cNvSpPr>
                <a:spLocks noChangeArrowheads="1"/>
              </p:cNvSpPr>
              <p:nvPr/>
            </p:nvSpPr>
            <p:spPr bwMode="auto">
              <a:xfrm>
                <a:off x="1353" y="103"/>
                <a:ext cx="661" cy="3016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13" name="AutoShape 17"/>
              <p:cNvSpPr>
                <a:spLocks noChangeArrowheads="1"/>
              </p:cNvSpPr>
              <p:nvPr/>
            </p:nvSpPr>
            <p:spPr bwMode="auto">
              <a:xfrm>
                <a:off x="2016" y="210"/>
                <a:ext cx="1614" cy="1527"/>
              </a:xfrm>
              <a:prstGeom prst="rtTriangle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12" name="Rectangle 16"/>
              <p:cNvSpPr>
                <a:spLocks noChangeArrowheads="1"/>
              </p:cNvSpPr>
              <p:nvPr/>
            </p:nvSpPr>
            <p:spPr bwMode="auto">
              <a:xfrm>
                <a:off x="2016" y="1739"/>
                <a:ext cx="1614" cy="373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4111" name="Rectangle 15"/>
              <p:cNvSpPr>
                <a:spLocks noChangeArrowheads="1"/>
              </p:cNvSpPr>
              <p:nvPr/>
            </p:nvSpPr>
            <p:spPr bwMode="auto">
              <a:xfrm>
                <a:off x="2016" y="2115"/>
                <a:ext cx="177" cy="1004"/>
              </a:xfrm>
              <a:prstGeom prst="rect">
                <a:avLst/>
              </a:prstGeom>
              <a:blipFill dpi="0" rotWithShape="0">
                <a:blip r:embed="rId3" cstate="print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</p:spPr>
            <p:txBody>
              <a:bodyPr vert="horz" wrap="none" lIns="91440" tIns="45720" rIns="91440" bIns="45720" numCol="1" anchor="ctr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3633" y="1819"/>
              <a:ext cx="3176" cy="293"/>
            </a:xfrm>
            <a:prstGeom prst="rect">
              <a:avLst/>
            </a:prstGeom>
            <a:blipFill dpi="0" rotWithShape="0">
              <a:blip r:embed="rId5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08" name="Rectangle 12"/>
            <p:cNvSpPr>
              <a:spLocks noChangeArrowheads="1"/>
            </p:cNvSpPr>
            <p:nvPr/>
          </p:nvSpPr>
          <p:spPr bwMode="auto">
            <a:xfrm>
              <a:off x="6812" y="1498"/>
              <a:ext cx="412" cy="1245"/>
            </a:xfrm>
            <a:prstGeom prst="rect">
              <a:avLst/>
            </a:prstGeom>
            <a:blipFill dpi="0" rotWithShape="0">
              <a:blip r:embed="rId3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4107" name="Rectangle 11"/>
            <p:cNvSpPr>
              <a:spLocks noChangeArrowheads="1"/>
            </p:cNvSpPr>
            <p:nvPr/>
          </p:nvSpPr>
          <p:spPr bwMode="auto">
            <a:xfrm>
              <a:off x="7226" y="1739"/>
              <a:ext cx="1670" cy="293"/>
            </a:xfrm>
            <a:prstGeom prst="rect">
              <a:avLst/>
            </a:prstGeom>
            <a:blipFill dpi="0" rotWithShape="0">
              <a:blip r:embed="rId4" cstate="print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</p:grpSp>
      <p:sp>
        <p:nvSpPr>
          <p:cNvPr id="4105" name="Freeform 9"/>
          <p:cNvSpPr>
            <a:spLocks/>
          </p:cNvSpPr>
          <p:nvPr/>
        </p:nvSpPr>
        <p:spPr bwMode="auto">
          <a:xfrm>
            <a:off x="1583105" y="2556403"/>
            <a:ext cx="5347115" cy="1681343"/>
          </a:xfrm>
          <a:custGeom>
            <a:avLst/>
            <a:gdLst/>
            <a:ahLst/>
            <a:cxnLst>
              <a:cxn ang="0">
                <a:pos x="0" y="109"/>
              </a:cxn>
              <a:cxn ang="0">
                <a:pos x="1034" y="96"/>
              </a:cxn>
              <a:cxn ang="0">
                <a:pos x="1769" y="684"/>
              </a:cxn>
              <a:cxn ang="0">
                <a:pos x="3059" y="1719"/>
              </a:cxn>
              <a:cxn ang="0">
                <a:pos x="5219" y="1779"/>
              </a:cxn>
              <a:cxn ang="0">
                <a:pos x="5924" y="1779"/>
              </a:cxn>
              <a:cxn ang="0">
                <a:pos x="5924" y="1674"/>
              </a:cxn>
            </a:cxnLst>
            <a:rect l="0" t="0" r="r" b="b"/>
            <a:pathLst>
              <a:path w="6042" h="1901">
                <a:moveTo>
                  <a:pt x="0" y="109"/>
                </a:moveTo>
                <a:cubicBezTo>
                  <a:pt x="172" y="107"/>
                  <a:pt x="739" y="0"/>
                  <a:pt x="1034" y="96"/>
                </a:cubicBezTo>
                <a:cubicBezTo>
                  <a:pt x="1329" y="192"/>
                  <a:pt x="1431" y="413"/>
                  <a:pt x="1769" y="684"/>
                </a:cubicBezTo>
                <a:cubicBezTo>
                  <a:pt x="2107" y="955"/>
                  <a:pt x="2484" y="1537"/>
                  <a:pt x="3059" y="1719"/>
                </a:cubicBezTo>
                <a:cubicBezTo>
                  <a:pt x="3634" y="1901"/>
                  <a:pt x="4742" y="1769"/>
                  <a:pt x="5219" y="1779"/>
                </a:cubicBezTo>
                <a:cubicBezTo>
                  <a:pt x="5696" y="1789"/>
                  <a:pt x="5806" y="1797"/>
                  <a:pt x="5924" y="1779"/>
                </a:cubicBezTo>
                <a:cubicBezTo>
                  <a:pt x="6042" y="1761"/>
                  <a:pt x="5924" y="1696"/>
                  <a:pt x="5924" y="1674"/>
                </a:cubicBezTo>
              </a:path>
            </a:pathLst>
          </a:custGeom>
          <a:noFill/>
          <a:ln w="88920">
            <a:solidFill>
              <a:srgbClr val="92CDDC"/>
            </a:solidFill>
            <a:round/>
            <a:headEnd/>
            <a:tailEnd type="triangle" w="med" len="med"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7668344" y="4941168"/>
            <a:ext cx="782267" cy="413339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Contre seuil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099" name="Group 3"/>
          <p:cNvGrpSpPr>
            <a:grpSpLocks/>
          </p:cNvGrpSpPr>
          <p:nvPr/>
        </p:nvGrpSpPr>
        <p:grpSpPr bwMode="auto">
          <a:xfrm>
            <a:off x="472533" y="2169251"/>
            <a:ext cx="5243137" cy="356180"/>
            <a:chOff x="-431" y="431"/>
            <a:chExt cx="5925" cy="402"/>
          </a:xfrm>
        </p:grpSpPr>
        <p:sp>
          <p:nvSpPr>
            <p:cNvPr id="4101" name="AutoShape 5"/>
            <p:cNvSpPr>
              <a:spLocks noChangeArrowheads="1"/>
            </p:cNvSpPr>
            <p:nvPr/>
          </p:nvSpPr>
          <p:spPr bwMode="auto">
            <a:xfrm>
              <a:off x="-431" y="431"/>
              <a:ext cx="1005" cy="4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36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4A442A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Amont</a:t>
              </a:r>
              <a:endPara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auto">
            <a:xfrm>
              <a:off x="4489" y="431"/>
              <a:ext cx="1005" cy="4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360">
              <a:solidFill>
                <a:srgbClr val="938953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1000" b="0" i="0" u="none" strike="noStrike" cap="none" normalizeH="0" baseline="0" dirty="0" smtClean="0">
                  <a:ln>
                    <a:noFill/>
                  </a:ln>
                  <a:solidFill>
                    <a:srgbClr val="4A442A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Aval</a:t>
              </a:r>
              <a:endParaRPr kumimoji="0" lang="fr-F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1979712" y="2180247"/>
            <a:ext cx="773000" cy="295233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Crête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1043608" y="3173632"/>
            <a:ext cx="864096" cy="399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dirty="0" smtClean="0">
                <a:ln>
                  <a:noFill/>
                </a:ln>
                <a:solidFill>
                  <a:srgbClr val="4A442A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Retenue d’eau</a:t>
            </a:r>
            <a:endParaRPr kumimoji="0" lang="fr-F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5292080" y="635203"/>
            <a:ext cx="15841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000" dirty="0" smtClean="0">
                <a:latin typeface="Arial" pitchFamily="34" charset="0"/>
                <a:cs typeface="Arial" pitchFamily="34" charset="0"/>
              </a:rPr>
              <a:t>Maçonnerie de </a:t>
            </a:r>
            <a:r>
              <a:rPr lang="fr-FR" sz="1000" dirty="0" smtClean="0">
                <a:latin typeface="Arial" pitchFamily="34" charset="0"/>
                <a:cs typeface="Arial" pitchFamily="34" charset="0"/>
              </a:rPr>
              <a:t>moellons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5292080" y="1025440"/>
            <a:ext cx="20162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fr-FR" sz="1000" dirty="0" smtClean="0">
                <a:latin typeface="Arial" pitchFamily="34" charset="0"/>
                <a:cs typeface="Arial" pitchFamily="34" charset="0"/>
              </a:rPr>
              <a:t>Enrochement jointé de béton</a:t>
            </a:r>
            <a:endParaRPr lang="fr-FR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5292080" y="1385480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1000" dirty="0" smtClean="0">
                <a:solidFill>
                  <a:srgbClr val="4A442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Enrochement libre avec ou sans gabions</a:t>
            </a:r>
            <a:endParaRPr lang="fr-FR" sz="105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Affichage à l'écran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MDiarra</dc:creator>
  <cp:lastModifiedBy>MDiarra</cp:lastModifiedBy>
  <cp:revision>1</cp:revision>
  <dcterms:created xsi:type="dcterms:W3CDTF">2011-10-18T13:10:45Z</dcterms:created>
  <dcterms:modified xsi:type="dcterms:W3CDTF">2011-10-18T13:19:28Z</dcterms:modified>
</cp:coreProperties>
</file>